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60" r:id="rId3"/>
    <p:sldId id="256" r:id="rId4"/>
    <p:sldId id="258" r:id="rId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gt/439cREE08wqXlKjdNE6iunj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04"/>
    <p:restoredTop sz="94674"/>
  </p:normalViewPr>
  <p:slideViewPr>
    <p:cSldViewPr snapToGrid="0">
      <p:cViewPr varScale="1">
        <p:scale>
          <a:sx n="119" d="100"/>
          <a:sy n="119" d="100"/>
        </p:scale>
        <p:origin x="9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3431731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3431731f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2f3431731f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MX"/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22035689@alumnos.xoc.uam.mx" TargetMode="External"/><Relationship Id="rId4" Type="http://schemas.openxmlformats.org/officeDocument/2006/relationships/hyperlink" Target="mailto:cmm@correo.xoc.uam.m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A4BB19A-D854-5403-7EAE-5BDB2C38EA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1</a:t>
            </a:fld>
            <a:endParaRPr lang="es-MX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FFD973E-3759-7D85-A253-D6C52E3D1873}"/>
              </a:ext>
            </a:extLst>
          </p:cNvPr>
          <p:cNvSpPr txBox="1"/>
          <p:nvPr/>
        </p:nvSpPr>
        <p:spPr>
          <a:xfrm>
            <a:off x="210441" y="1463722"/>
            <a:ext cx="87674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GUÍA OFICIAL PARA LA ELABORACIÓN DE DIAPOSITIVAS Y EXPOSICIÓN ORAL</a:t>
            </a:r>
            <a:endParaRPr lang="es-MX" b="1" kern="0" dirty="0">
              <a:effectLst/>
              <a:latin typeface="Arial" panose="020B0604020202020204" pitchFamily="34" charset="0"/>
            </a:endParaRPr>
          </a:p>
          <a:p>
            <a:pPr algn="ctr"/>
            <a:r>
              <a:rPr lang="es-419" sz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7º Congreso Estudiantil de Proyectos Modulares de la Licenciatura de QFB </a:t>
            </a:r>
            <a:endParaRPr lang="es-MX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567289F-E9CF-6886-5C9D-1EA9B9E602E6}"/>
              </a:ext>
            </a:extLst>
          </p:cNvPr>
          <p:cNvSpPr txBox="1"/>
          <p:nvPr/>
        </p:nvSpPr>
        <p:spPr>
          <a:xfrm>
            <a:off x="436352" y="2153097"/>
            <a:ext cx="8271296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1. ESPECIFICACIONES TÉCNICAS Y FORMATO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Software obligatorio: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Para garantizar la fluidez del evento y evitar problemas de conectividad o carga, la presentación debe estar diseñada de manera obligatoria en 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Microsoft PowerPoint (.ppt o .pptx)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Restricción de plataformas web: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NO se permitirá el uso de plataformas que requieran conexión a internet 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el día de la exposición (como Prezi, Genially, Canva web, etc.), ya que la red del auditorio puede presentar intermitencias.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Respaldo de seguridad: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Se solicita guardar y llevar una copia adicional de la presentación en 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formato PDF 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dentro de la misma memoria USB para asegurar su visualización ante cualquier desconfiguración de fuentes o software.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Diseño y Legibilidad: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</a:t>
            </a:r>
            <a:r>
              <a:rPr lang="es-MX" sz="1100" b="0" i="0" dirty="0">
                <a:solidFill>
                  <a:srgbClr val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</a:rPr>
              <a:t>Utilizar un tamaño de letra adecuado que sea perfectamente legible desde cualquier punto del auditorio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.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1100" dirty="0">
                <a:latin typeface="+mj-lt"/>
              </a:rPr>
              <a:t>	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Emplear combinaciones de colores con alto contraste entre el fondo y el texto.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1100" dirty="0">
                <a:latin typeface="+mj-lt"/>
              </a:rPr>
              <a:t>	</a:t>
            </a:r>
            <a:r>
              <a:rPr lang="es-MX" sz="1100" b="0" i="0" dirty="0">
                <a:solidFill>
                  <a:srgbClr val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</a:rPr>
              <a:t>Evitar la saturación de texto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11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</a:rPr>
              <a:t>	U</a:t>
            </a:r>
            <a:r>
              <a:rPr lang="es-MX" sz="1100" b="0" i="0" dirty="0">
                <a:solidFill>
                  <a:srgbClr val="0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</a:rPr>
              <a:t>tilizar las diapositivas como apoyo visual y no como un guion de lectura integrada.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es-MX" sz="11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2. ESTRUCTURA Y CONTENIDO RECOMENDADO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dirty="0">
                <a:latin typeface="+mj-lt"/>
              </a:rPr>
              <a:t>a)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 Introducción y objetivo </a:t>
            </a:r>
            <a:r>
              <a:rPr lang="es-MX" sz="1050" b="1" dirty="0">
                <a:solidFill>
                  <a:srgbClr val="000000"/>
                </a:solidFill>
                <a:effectLst/>
                <a:latin typeface="+mj-lt"/>
              </a:rPr>
              <a:t>(1 o 2 diapositivas máximo)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Planteamiento claro y sintético que establezca de forma impecable la relevancia y los fundamentos teóricos del proyecto.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El 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objetivo general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de la investigación debe mostrarse de manera explícita al finalizar esta sección.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dirty="0">
                <a:latin typeface="+mj-lt"/>
              </a:rPr>
              <a:t>b) 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Metodología </a:t>
            </a:r>
            <a:r>
              <a:rPr lang="es-MX" sz="1050" b="1" dirty="0">
                <a:solidFill>
                  <a:srgbClr val="000000"/>
                </a:solidFill>
                <a:effectLst/>
                <a:latin typeface="+mj-lt"/>
              </a:rPr>
              <a:t>(1 diapositiva máximo)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Uso de Abstract Gráfico: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Debe ser un esquema técnico y visual que ilustre el proceso experimental y las técnicas clave empleadas.</a:t>
            </a:r>
            <a:endParaRPr lang="es-MX" sz="1100" dirty="0">
              <a:latin typeface="+mj-lt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3F6D4FE-219E-EA8A-4D71-76A270200E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843"/>
          <a:stretch/>
        </p:blipFill>
        <p:spPr>
          <a:xfrm>
            <a:off x="2019000" y="126247"/>
            <a:ext cx="5150364" cy="10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12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A13E656-3545-039A-89FE-CEC7A94491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2</a:t>
            </a:fld>
            <a:endParaRPr lang="es-MX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65661AA-C602-A3CE-3B64-68F27E843C5B}"/>
              </a:ext>
            </a:extLst>
          </p:cNvPr>
          <p:cNvSpPr txBox="1"/>
          <p:nvPr/>
        </p:nvSpPr>
        <p:spPr>
          <a:xfrm>
            <a:off x="376518" y="540800"/>
            <a:ext cx="8271296" cy="4885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dirty="0">
                <a:latin typeface="+mj-lt"/>
              </a:rPr>
              <a:t>c) 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 Resultados y Discusión </a:t>
            </a:r>
            <a:r>
              <a:rPr lang="es-MX" sz="1050" b="1" dirty="0">
                <a:solidFill>
                  <a:srgbClr val="000000"/>
                </a:solidFill>
                <a:effectLst/>
                <a:latin typeface="+mj-lt"/>
              </a:rPr>
              <a:t>(4 a 5 diapositivas)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 Presentar de manera breve y concisa los resultados acompañados de un análisis pertinente y crítico.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dirty="0">
                <a:latin typeface="+mj-lt"/>
              </a:rPr>
              <a:t>d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) Conclusiones </a:t>
            </a:r>
            <a:r>
              <a:rPr lang="es-MX" sz="1050" b="1" dirty="0">
                <a:solidFill>
                  <a:srgbClr val="000000"/>
                </a:solidFill>
                <a:effectLst/>
                <a:latin typeface="+mj-lt"/>
              </a:rPr>
              <a:t>(1 diapositiva)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Breves, sólidas, contundentes y directamente alineadas con el cumplimiento del objetivo planteado al inicio.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dirty="0">
                <a:latin typeface="+mj-lt"/>
              </a:rPr>
              <a:t>e) 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Referencias Bibliográficas </a:t>
            </a:r>
            <a:r>
              <a:rPr lang="es-MX" sz="1050" b="1" dirty="0">
                <a:solidFill>
                  <a:srgbClr val="000000"/>
                </a:solidFill>
                <a:effectLst/>
                <a:latin typeface="+mj-lt"/>
              </a:rPr>
              <a:t>(1 diapositiva)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050" b="1" dirty="0">
                <a:latin typeface="+mj-lt"/>
              </a:rPr>
              <a:t>     ¡LAS DIAPOSITIVAS DEBEN ESTAR NUMERADAS!</a:t>
            </a:r>
            <a:endParaRPr lang="es-MX" sz="1050" b="1" dirty="0">
              <a:solidFill>
                <a:srgbClr val="000000"/>
              </a:solidFill>
              <a:effectLst/>
              <a:latin typeface="+mj-lt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es-MX" sz="1100" dirty="0">
              <a:latin typeface="+mj-lt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3. LOGÍSTICA Y DINÁMICA DE LA EXPOSICIÓN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Entrega de presentación. </a:t>
            </a:r>
            <a:r>
              <a:rPr lang="es-MX" sz="1100" i="0" dirty="0">
                <a:solidFill>
                  <a:srgbClr val="000000"/>
                </a:solidFill>
                <a:effectLst/>
                <a:latin typeface="+mj-lt"/>
              </a:rPr>
              <a:t>La presentación debe ser enviada con anticipción al Comité Organizador (indicado en la carta de aceptación). 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Distribución del Tiempo: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Cada equipo dispondrá de un tiempo de </a:t>
            </a:r>
            <a:r>
              <a:rPr lang="es-MX" sz="1000" b="1" i="0" dirty="0">
                <a:solidFill>
                  <a:srgbClr val="000000"/>
                </a:solidFill>
                <a:effectLst/>
                <a:latin typeface="+mj-lt"/>
              </a:rPr>
              <a:t>15 minutos de exposición + 5 minutos de preguntas o comentarios</a:t>
            </a:r>
            <a:r>
              <a:rPr lang="es-MX" sz="1000" b="0" i="0" dirty="0">
                <a:solidFill>
                  <a:srgbClr val="000000"/>
                </a:solidFill>
                <a:effectLst/>
                <a:latin typeface="+mj-lt"/>
              </a:rPr>
              <a:t> 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por parte del comité evaluador y el público en general.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Puntualidad: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El equipo expositor deberá presentarse </a:t>
            </a: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15 minutos antes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del inicio del bloque de su sesión para verificar que su archvo abra correctamente  y asegurar la fluidez de las presentaciones.</a:t>
            </a:r>
          </a:p>
          <a:p>
            <a:pPr marL="182563" algn="just">
              <a:spcBef>
                <a:spcPts val="300"/>
              </a:spcBef>
              <a:spcAft>
                <a:spcPts val="300"/>
              </a:spcAft>
            </a:pPr>
            <a:r>
              <a:rPr lang="es-MX" sz="1100" b="1" i="0" dirty="0">
                <a:solidFill>
                  <a:srgbClr val="000000"/>
                </a:solidFill>
                <a:effectLst/>
                <a:latin typeface="+mj-lt"/>
              </a:rPr>
              <a:t>Trabajo en Equipo:</a:t>
            </a:r>
            <a:r>
              <a:rPr lang="es-MX" sz="1100" b="0" i="0" dirty="0">
                <a:solidFill>
                  <a:srgbClr val="000000"/>
                </a:solidFill>
                <a:effectLst/>
                <a:latin typeface="+mj-lt"/>
              </a:rPr>
              <a:t> La participación debe ser equitativa y colaborativa entre todos los integrantes durante la ponencia y el manejo de preguntas.</a:t>
            </a:r>
            <a:endParaRPr lang="es-MX" sz="1100" dirty="0">
              <a:latin typeface="+mj-lt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s-MX" sz="11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457200" lvl="1" algn="l"/>
            <a:endParaRPr lang="es-MX" sz="11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/>
            <a:r>
              <a:rPr lang="es-MX" sz="1100" b="0" i="1" dirty="0">
                <a:solidFill>
                  <a:srgbClr val="000000"/>
                </a:solidFill>
                <a:effectLst/>
                <a:latin typeface="+mj-lt"/>
              </a:rPr>
              <a:t>¡Mucho éxito en </a:t>
            </a:r>
            <a:r>
              <a:rPr lang="es-MX" sz="1100" i="1" dirty="0">
                <a:latin typeface="+mj-lt"/>
              </a:rPr>
              <a:t>su</a:t>
            </a:r>
            <a:r>
              <a:rPr lang="es-MX" sz="1100" b="0" i="1" dirty="0">
                <a:solidFill>
                  <a:srgbClr val="000000"/>
                </a:solidFill>
                <a:effectLst/>
                <a:latin typeface="+mj-lt"/>
              </a:rPr>
              <a:t> presentación! </a:t>
            </a:r>
            <a:endParaRPr lang="es-MX" sz="11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es-MX" sz="11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es-MX" sz="11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es-MX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96654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3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D6AE375-0CF8-7A11-036B-54FB674E2E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3843"/>
          <a:stretch/>
        </p:blipFill>
        <p:spPr>
          <a:xfrm>
            <a:off x="1422558" y="80623"/>
            <a:ext cx="6479404" cy="135477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1BFBB74-4A6C-CB84-E939-151BA40A81CB}"/>
              </a:ext>
            </a:extLst>
          </p:cNvPr>
          <p:cNvSpPr txBox="1"/>
          <p:nvPr/>
        </p:nvSpPr>
        <p:spPr>
          <a:xfrm>
            <a:off x="231940" y="1509014"/>
            <a:ext cx="8384935" cy="754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s-419" sz="1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Ejemplo presentación Oral</a:t>
            </a:r>
            <a:r>
              <a:rPr lang="es-419" sz="16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		</a:t>
            </a:r>
            <a:r>
              <a:rPr lang="es-MX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		               	     </a:t>
            </a:r>
            <a:r>
              <a:rPr lang="es-419" sz="12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No. FOLIO:</a:t>
            </a:r>
            <a:r>
              <a:rPr lang="es-419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_____</a:t>
            </a:r>
            <a:endParaRPr lang="es-MX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r">
              <a:lnSpc>
                <a:spcPct val="115000"/>
              </a:lnSpc>
            </a:pPr>
            <a:r>
              <a:rPr lang="es-419" sz="11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TRIMESTRE:</a:t>
            </a:r>
            <a:r>
              <a:rPr lang="es-419" sz="1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CON NÚMERO ROMANO</a:t>
            </a:r>
            <a:endParaRPr lang="es-MX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s-MX" sz="12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B7B9CDC-5178-360B-5A77-5D78E3CAE5AF}"/>
              </a:ext>
            </a:extLst>
          </p:cNvPr>
          <p:cNvSpPr txBox="1"/>
          <p:nvPr/>
        </p:nvSpPr>
        <p:spPr>
          <a:xfrm>
            <a:off x="588944" y="2952177"/>
            <a:ext cx="8384935" cy="319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4826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Título del trabajo</a:t>
            </a:r>
            <a:endParaRPr lang="es-419" sz="2400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4826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419" sz="24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4826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Apellido Paterno Apellido Materno Nombre (s)</a:t>
            </a:r>
            <a:r>
              <a:rPr lang="es-419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lang="es-419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Juárez López Isabel</a:t>
            </a:r>
            <a:r>
              <a:rPr lang="es-419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endParaRPr lang="es-419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756285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419" sz="2000" i="0" u="none" strike="noStrike" cap="none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756285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b="1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Profesor (es):</a:t>
            </a:r>
          </a:p>
          <a:p>
            <a:pPr marL="0" marR="75628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Nombre del Módulo: </a:t>
            </a:r>
          </a:p>
          <a:p>
            <a:pPr marL="0" marR="756285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419" sz="1600" i="0" u="none" strike="noStrike" cap="none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756285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419" sz="1600" i="0" u="none" strike="noStrike" cap="none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*</a:t>
            </a:r>
            <a:r>
              <a:rPr lang="es-419" sz="105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Autores para correspondencia: </a:t>
            </a:r>
            <a:r>
              <a:rPr lang="es-419" sz="105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  <a:hlinkClick r:id="rId4"/>
              </a:rPr>
              <a:t>cmm@correo.xoc.uam.mx</a:t>
            </a:r>
            <a:endParaRPr lang="es-419" sz="1050" i="0" u="none" strike="noStrike" cap="none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50" i="0" u="sng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22035689@alumnos.xoc.uam.mx</a:t>
            </a:r>
            <a:endParaRPr lang="es-419" sz="1050" i="0" u="none" strike="noStrike" cap="none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50" i="0" u="none" strike="noStrike" cap="none" dirty="0">
                <a:solidFill>
                  <a:srgbClr val="FF0000"/>
                </a:solidFill>
                <a:latin typeface="+mn-lt"/>
                <a:ea typeface="Times New Roman"/>
                <a:cs typeface="Times New Roman"/>
                <a:sym typeface="Times New Roman"/>
              </a:rPr>
              <a:t>(dos correos, uno del estudiante y otro del profesor responsable) </a:t>
            </a:r>
            <a:endParaRPr lang="es-419" sz="1050" i="0" u="none" strike="noStrike" cap="none" dirty="0">
              <a:solidFill>
                <a:schemeClr val="dk1"/>
              </a:solidFill>
              <a:latin typeface="+mn-lt"/>
              <a:ea typeface="Helvetica Neue"/>
              <a:cs typeface="Helvetica Neue"/>
              <a:sym typeface="Helvetica Neue"/>
            </a:endParaRPr>
          </a:p>
          <a:p>
            <a:pPr algn="ctr"/>
            <a:endParaRPr lang="es-MX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f3431731fb_0_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556362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 dirty="0">
                <a:latin typeface="+mj-lt"/>
              </a:rPr>
              <a:t>Ejemplo de abstract gráfico</a:t>
            </a:r>
            <a:endParaRPr sz="2000" b="1" dirty="0">
              <a:latin typeface="+mj-lt"/>
            </a:endParaRPr>
          </a:p>
        </p:txBody>
      </p:sp>
      <p:sp>
        <p:nvSpPr>
          <p:cNvPr id="105" name="Google Shape;105;g2f3431731fb_0_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MX"/>
              <a:t>4</a:t>
            </a:fld>
            <a:endParaRPr/>
          </a:p>
        </p:txBody>
      </p:sp>
      <p:pic>
        <p:nvPicPr>
          <p:cNvPr id="106" name="Google Shape;106;g2f3431731f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3153" y="791952"/>
            <a:ext cx="8654903" cy="5929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563</Words>
  <Application>Microsoft Macintosh PowerPoint</Application>
  <PresentationFormat>Presentación en pantalla (4:3)</PresentationFormat>
  <Paragraphs>52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Ejemplo de abstract gráfico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qidques@gmail.com</dc:creator>
  <cp:lastModifiedBy>agutz</cp:lastModifiedBy>
  <cp:revision>8</cp:revision>
  <dcterms:created xsi:type="dcterms:W3CDTF">2023-06-14T01:55:08Z</dcterms:created>
  <dcterms:modified xsi:type="dcterms:W3CDTF">2026-06-26T02:01:20Z</dcterms:modified>
</cp:coreProperties>
</file>